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8" r:id="rId4"/>
    <p:sldId id="257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8A3ADDE-0E1E-43F9-B50A-4D6D65994BCB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8291144-5794-42AB-931E-1425152C5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7562"/>
            <a:ext cx="6486548" cy="2643206"/>
          </a:xfrm>
        </p:spPr>
        <p:txBody>
          <a:bodyPr>
            <a:normAutofit/>
          </a:bodyPr>
          <a:lstStyle/>
          <a:p>
            <a:r>
              <a:rPr lang="en-US" sz="4400" b="1" dirty="0" err="1" smtClean="0">
                <a:solidFill>
                  <a:schemeClr val="tx1"/>
                </a:solidFill>
                <a:latin typeface="Cooper Black" pitchFamily="18" charset="0"/>
              </a:rPr>
              <a:t>সাংখ্য</a:t>
            </a:r>
            <a:r>
              <a:rPr lang="en-US" sz="4400" b="1" dirty="0" smtClean="0">
                <a:solidFill>
                  <a:schemeClr val="tx1"/>
                </a:solidFill>
                <a:latin typeface="Cooper Black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Cooper Black" pitchFamily="18" charset="0"/>
              </a:rPr>
              <a:t>দর্শন</a:t>
            </a:r>
            <a:r>
              <a:rPr lang="en-US" sz="4400" b="1" dirty="0" smtClean="0">
                <a:solidFill>
                  <a:schemeClr val="tx1"/>
                </a:solidFill>
                <a:latin typeface="Cooper Black" pitchFamily="18" charset="0"/>
              </a:rPr>
              <a:t> </a:t>
            </a:r>
            <a:endParaRPr lang="en-US" sz="4400" b="1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ভারতীও</a:t>
            </a:r>
            <a:r>
              <a:rPr lang="en-US" b="1" dirty="0" smtClean="0"/>
              <a:t> </a:t>
            </a:r>
            <a:r>
              <a:rPr lang="en-US" b="1" dirty="0" err="1" smtClean="0"/>
              <a:t>দর্শন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Down Arrow 4"/>
          <p:cNvSpPr/>
          <p:nvPr/>
        </p:nvSpPr>
        <p:spPr>
          <a:xfrm>
            <a:off x="4214810" y="2000240"/>
            <a:ext cx="428628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38164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</a:t>
            </a:r>
            <a:r>
              <a:rPr lang="en-US" sz="3200" u="sng" dirty="0" err="1" smtClean="0"/>
              <a:t>ধন্যবাদন্তে</a:t>
            </a:r>
            <a:r>
              <a:rPr lang="en-US" sz="3200" dirty="0" smtClean="0"/>
              <a:t>-</a:t>
            </a:r>
          </a:p>
          <a:p>
            <a:pPr>
              <a:buNone/>
            </a:pPr>
            <a:r>
              <a:rPr lang="en-US" sz="3200" dirty="0" smtClean="0"/>
              <a:t>                      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                      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শাহির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সোহেল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400" dirty="0" err="1" smtClean="0"/>
              <a:t>পরিচিতি</a:t>
            </a:r>
            <a:r>
              <a:rPr lang="en-US" sz="5400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সাংখ্য দর্শন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2"/>
            <a:ext cx="8286808" cy="535785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000" dirty="0" err="1" smtClean="0">
                <a:solidFill>
                  <a:srgbClr val="C00000"/>
                </a:solidFill>
              </a:rPr>
              <a:t>সাংখ্য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দর্শন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</a:p>
          <a:p>
            <a:endParaRPr lang="en-US" sz="4000" dirty="0"/>
          </a:p>
          <a:p>
            <a:endParaRPr lang="en-US" sz="4000" dirty="0" smtClean="0"/>
          </a:p>
          <a:p>
            <a:r>
              <a:rPr lang="en-US" sz="4000" dirty="0" err="1" smtClean="0"/>
              <a:t>এই</a:t>
            </a:r>
            <a:r>
              <a:rPr lang="en-US" sz="4000" dirty="0" smtClean="0"/>
              <a:t> </a:t>
            </a:r>
            <a:r>
              <a:rPr lang="en-US" sz="4000" dirty="0" err="1" smtClean="0"/>
              <a:t>দর্শন</a:t>
            </a:r>
            <a:r>
              <a:rPr lang="en-US" sz="4000" dirty="0" smtClean="0"/>
              <a:t> </a:t>
            </a:r>
            <a:r>
              <a:rPr lang="en-US" sz="4000" dirty="0" err="1" smtClean="0"/>
              <a:t>সম্প্রদায়</a:t>
            </a:r>
            <a:r>
              <a:rPr lang="en-US" sz="4000" dirty="0" smtClean="0"/>
              <a:t> </a:t>
            </a:r>
            <a:r>
              <a:rPr lang="en-US" sz="4000" dirty="0" err="1" smtClean="0"/>
              <a:t>ভারতীও</a:t>
            </a:r>
            <a:r>
              <a:rPr lang="en-US" sz="4000" dirty="0" smtClean="0"/>
              <a:t> </a:t>
            </a:r>
            <a:r>
              <a:rPr lang="en-US" sz="4000" dirty="0" err="1" smtClean="0"/>
              <a:t>দর্শন</a:t>
            </a:r>
            <a:r>
              <a:rPr lang="en-US" sz="4000" dirty="0" smtClean="0"/>
              <a:t> </a:t>
            </a:r>
            <a:r>
              <a:rPr lang="en-US" sz="4000" dirty="0" err="1" smtClean="0"/>
              <a:t>সম্প্রদায়সমুহের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এর</a:t>
            </a:r>
            <a:r>
              <a:rPr lang="en-US" sz="4000" dirty="0" smtClean="0"/>
              <a:t> </a:t>
            </a:r>
            <a:r>
              <a:rPr lang="en-US" sz="4000" dirty="0" err="1" smtClean="0"/>
              <a:t>মধ্যে</a:t>
            </a:r>
            <a:r>
              <a:rPr lang="en-US" sz="4000" dirty="0" smtClean="0"/>
              <a:t> </a:t>
            </a:r>
            <a:r>
              <a:rPr lang="en-US" sz="4000" dirty="0" err="1" smtClean="0"/>
              <a:t>সব</a:t>
            </a:r>
            <a:r>
              <a:rPr lang="en-US" sz="4000" dirty="0" smtClean="0"/>
              <a:t> </a:t>
            </a:r>
            <a:r>
              <a:rPr lang="en-US" sz="4000" dirty="0" err="1" smtClean="0"/>
              <a:t>থেকে</a:t>
            </a:r>
            <a:r>
              <a:rPr lang="en-US" sz="4000" dirty="0" smtClean="0"/>
              <a:t> </a:t>
            </a:r>
            <a:r>
              <a:rPr lang="en-US" sz="4000" dirty="0" err="1" smtClean="0"/>
              <a:t>প্রাচীনতম</a:t>
            </a:r>
            <a:r>
              <a:rPr lang="en-US" sz="4000" dirty="0" smtClean="0"/>
              <a:t> </a:t>
            </a:r>
            <a:r>
              <a:rPr lang="en-US" sz="4000" dirty="0" err="1" smtClean="0"/>
              <a:t>বলে</a:t>
            </a:r>
            <a:r>
              <a:rPr lang="en-US" sz="4000" dirty="0" smtClean="0"/>
              <a:t> </a:t>
            </a:r>
            <a:r>
              <a:rPr lang="en-US" sz="4000" dirty="0" err="1" smtClean="0"/>
              <a:t>মনে</a:t>
            </a:r>
            <a:r>
              <a:rPr lang="en-US" sz="4000" dirty="0" smtClean="0"/>
              <a:t> </a:t>
            </a:r>
            <a:r>
              <a:rPr lang="en-US" sz="4000" dirty="0" err="1" smtClean="0"/>
              <a:t>করা</a:t>
            </a:r>
            <a:r>
              <a:rPr lang="en-US" sz="4000" dirty="0" smtClean="0"/>
              <a:t> </a:t>
            </a:r>
            <a:r>
              <a:rPr lang="en-US" sz="4000" dirty="0" err="1" smtClean="0"/>
              <a:t>হয়</a:t>
            </a:r>
            <a:r>
              <a:rPr lang="en-US" sz="4000" dirty="0" smtClean="0"/>
              <a:t>।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4000" dirty="0" err="1" smtClean="0"/>
              <a:t>উপনিষদ</a:t>
            </a:r>
            <a:r>
              <a:rPr lang="en-US" sz="4000" dirty="0" smtClean="0"/>
              <a:t>, </a:t>
            </a:r>
            <a:r>
              <a:rPr lang="en-US" sz="4000" dirty="0" err="1" smtClean="0"/>
              <a:t>মহাভারত</a:t>
            </a:r>
            <a:r>
              <a:rPr lang="en-US" sz="4000" dirty="0" smtClean="0"/>
              <a:t>, </a:t>
            </a:r>
            <a:r>
              <a:rPr lang="en-US" sz="4000" dirty="0" err="1" smtClean="0"/>
              <a:t>ভগবতগীতা</a:t>
            </a:r>
            <a:r>
              <a:rPr lang="en-US" sz="4000" dirty="0" smtClean="0"/>
              <a:t>, </a:t>
            </a:r>
            <a:r>
              <a:rPr lang="en-US" sz="4000" dirty="0" err="1" smtClean="0"/>
              <a:t>স্মৃতি</a:t>
            </a:r>
            <a:r>
              <a:rPr lang="en-US" sz="4000" dirty="0" smtClean="0"/>
              <a:t> ও </a:t>
            </a:r>
            <a:r>
              <a:rPr lang="en-US" sz="4000" dirty="0" err="1" smtClean="0"/>
              <a:t>পুরানে</a:t>
            </a:r>
            <a:r>
              <a:rPr lang="en-US" sz="4000" dirty="0" smtClean="0"/>
              <a:t> </a:t>
            </a:r>
            <a:r>
              <a:rPr lang="en-US" sz="4000" dirty="0" err="1" smtClean="0"/>
              <a:t>সাংখ্যমতের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উল্লেখ</a:t>
            </a:r>
            <a:r>
              <a:rPr lang="en-US" sz="4000" dirty="0" smtClean="0"/>
              <a:t> </a:t>
            </a:r>
            <a:r>
              <a:rPr lang="en-US" sz="4000" dirty="0" err="1" smtClean="0"/>
              <a:t>পাওয়া</a:t>
            </a:r>
            <a:r>
              <a:rPr lang="en-US" sz="4000" dirty="0" smtClean="0"/>
              <a:t> </a:t>
            </a:r>
            <a:r>
              <a:rPr lang="en-US" sz="4000" dirty="0" err="1" smtClean="0"/>
              <a:t>যায়</a:t>
            </a:r>
            <a:r>
              <a:rPr lang="en-US" sz="4000" dirty="0" smtClean="0"/>
              <a:t>।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 smtClean="0"/>
              <a:t>মহর্ষি</a:t>
            </a:r>
            <a:r>
              <a:rPr lang="en-US" sz="4000" dirty="0" smtClean="0"/>
              <a:t> </a:t>
            </a:r>
            <a:r>
              <a:rPr lang="en-US" sz="4000" dirty="0" err="1" smtClean="0"/>
              <a:t>কপিল</a:t>
            </a:r>
            <a:r>
              <a:rPr lang="en-US" sz="4000" dirty="0" smtClean="0"/>
              <a:t> </a:t>
            </a:r>
          </a:p>
          <a:p>
            <a:r>
              <a:rPr lang="en-US" sz="4000" dirty="0" err="1" smtClean="0"/>
              <a:t>তিনিই</a:t>
            </a:r>
            <a:r>
              <a:rPr lang="en-US" sz="4000" dirty="0" smtClean="0"/>
              <a:t> </a:t>
            </a:r>
            <a:r>
              <a:rPr lang="en-US" sz="4000" dirty="0" err="1" smtClean="0"/>
              <a:t>এই</a:t>
            </a:r>
            <a:r>
              <a:rPr lang="en-US" sz="4000" dirty="0" smtClean="0"/>
              <a:t> </a:t>
            </a:r>
            <a:r>
              <a:rPr lang="en-US" sz="4000" dirty="0" err="1" smtClean="0"/>
              <a:t>দর্শনের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সুত্রকার</a:t>
            </a:r>
            <a:r>
              <a:rPr lang="en-US" sz="4000" dirty="0" smtClean="0"/>
              <a:t>।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সাংখ্য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দর্শনের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প্রতিষ্ঠাতা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মহর্ষি</a:t>
            </a:r>
            <a:r>
              <a:rPr lang="en-US" sz="2800" dirty="0" smtClean="0"/>
              <a:t> </a:t>
            </a:r>
            <a:r>
              <a:rPr lang="en-US" sz="2800" dirty="0" err="1" smtClean="0"/>
              <a:t>কপিল</a:t>
            </a:r>
            <a:r>
              <a:rPr lang="en-US" sz="2800" dirty="0" smtClean="0"/>
              <a:t> </a:t>
            </a:r>
            <a:r>
              <a:rPr lang="en-US" sz="2800" dirty="0" err="1" smtClean="0"/>
              <a:t>সর্বপ্রথম</a:t>
            </a:r>
            <a:r>
              <a:rPr lang="en-US" sz="2800" dirty="0" smtClean="0"/>
              <a:t> </a:t>
            </a:r>
            <a:r>
              <a:rPr lang="en-US" sz="2800" dirty="0" err="1" smtClean="0"/>
              <a:t>তাঁর</a:t>
            </a:r>
            <a:r>
              <a:rPr lang="en-US" sz="2800" dirty="0" smtClean="0"/>
              <a:t> </a:t>
            </a:r>
            <a:r>
              <a:rPr lang="en-US" sz="2800" dirty="0" err="1" smtClean="0"/>
              <a:t>শিষ্য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আসুরির</a:t>
            </a:r>
            <a:r>
              <a:rPr lang="en-US" sz="2800" dirty="0" smtClean="0"/>
              <a:t> </a:t>
            </a:r>
            <a:r>
              <a:rPr lang="en-US" sz="2800" dirty="0" err="1" smtClean="0"/>
              <a:t>নিকট</a:t>
            </a:r>
            <a:r>
              <a:rPr lang="en-US" sz="2800" dirty="0" smtClean="0"/>
              <a:t> </a:t>
            </a:r>
            <a:r>
              <a:rPr lang="en-US" sz="2800" dirty="0" err="1" smtClean="0"/>
              <a:t>এই</a:t>
            </a:r>
            <a:r>
              <a:rPr lang="en-US" sz="2800" dirty="0" smtClean="0"/>
              <a:t> </a:t>
            </a:r>
            <a:r>
              <a:rPr lang="en-US" sz="2800" dirty="0" err="1" smtClean="0"/>
              <a:t>দর্শন</a:t>
            </a:r>
            <a:r>
              <a:rPr lang="en-US" sz="2800" dirty="0" smtClean="0"/>
              <a:t> </a:t>
            </a:r>
            <a:r>
              <a:rPr lang="en-US" sz="2800" dirty="0" err="1" smtClean="0"/>
              <a:t>ব্যক্ত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করেন</a:t>
            </a:r>
            <a:r>
              <a:rPr lang="en-US" sz="2800" dirty="0" smtClean="0"/>
              <a:t>।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আসুরি</a:t>
            </a:r>
            <a:r>
              <a:rPr lang="en-US" sz="2800" dirty="0" smtClean="0"/>
              <a:t> </a:t>
            </a:r>
            <a:r>
              <a:rPr lang="en-US" sz="2800" dirty="0" err="1" smtClean="0"/>
              <a:t>আবার</a:t>
            </a:r>
            <a:r>
              <a:rPr lang="en-US" sz="2800" dirty="0" smtClean="0"/>
              <a:t> </a:t>
            </a:r>
            <a:r>
              <a:rPr lang="en-US" sz="2800" dirty="0" err="1" smtClean="0"/>
              <a:t>তাঁর</a:t>
            </a:r>
            <a:r>
              <a:rPr lang="en-US" sz="2800" dirty="0" smtClean="0"/>
              <a:t> </a:t>
            </a:r>
            <a:r>
              <a:rPr lang="en-US" sz="2800" dirty="0" err="1" smtClean="0"/>
              <a:t>শিষ্য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পঞ্চশিখাচারয্য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কে</a:t>
            </a:r>
            <a:r>
              <a:rPr lang="en-US" sz="2800" dirty="0" smtClean="0"/>
              <a:t> </a:t>
            </a:r>
            <a:r>
              <a:rPr lang="en-US" sz="2800" dirty="0" err="1" smtClean="0"/>
              <a:t>সাংখ্যতত্ত্বের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উপদেশ</a:t>
            </a:r>
            <a:r>
              <a:rPr lang="en-US" sz="2800" dirty="0" smtClean="0"/>
              <a:t> </a:t>
            </a:r>
            <a:r>
              <a:rPr lang="en-US" sz="2800" dirty="0" err="1" smtClean="0"/>
              <a:t>দান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করেন</a:t>
            </a:r>
            <a:r>
              <a:rPr lang="en-US" sz="2800" dirty="0" smtClean="0"/>
              <a:t>।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এই</a:t>
            </a:r>
            <a:r>
              <a:rPr lang="en-US" sz="2800" dirty="0" smtClean="0"/>
              <a:t> </a:t>
            </a:r>
            <a:r>
              <a:rPr lang="en-US" sz="2800" dirty="0" err="1" smtClean="0"/>
              <a:t>ভাবে</a:t>
            </a:r>
            <a:r>
              <a:rPr lang="en-US" sz="2800" dirty="0" smtClean="0"/>
              <a:t> </a:t>
            </a:r>
            <a:r>
              <a:rPr lang="en-US" sz="2800" dirty="0" err="1" smtClean="0"/>
              <a:t>শিষ্য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পরম্পরায়</a:t>
            </a:r>
            <a:r>
              <a:rPr lang="en-US" sz="2800" dirty="0" smtClean="0"/>
              <a:t> </a:t>
            </a:r>
            <a:r>
              <a:rPr lang="en-US" sz="2800" dirty="0" err="1" smtClean="0"/>
              <a:t>সাংখ্য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দর্শনের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অগ্রগতি</a:t>
            </a:r>
            <a:r>
              <a:rPr lang="en-US" sz="2800" dirty="0" smtClean="0"/>
              <a:t> </a:t>
            </a:r>
            <a:r>
              <a:rPr lang="en-US" sz="2800" dirty="0" err="1" smtClean="0"/>
              <a:t>ঘটে</a:t>
            </a:r>
            <a:r>
              <a:rPr lang="en-US" sz="2800" dirty="0" smtClean="0"/>
              <a:t>।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সাংখ্য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দর্শনের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অ</a:t>
            </a:r>
            <a:r>
              <a:rPr lang="en-US" dirty="0" err="1" smtClean="0">
                <a:solidFill>
                  <a:srgbClr val="C00000"/>
                </a:solidFill>
              </a:rPr>
              <a:t>গ্রগতি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0108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err="1" smtClean="0"/>
              <a:t>বিখ্যাত</a:t>
            </a:r>
            <a:r>
              <a:rPr lang="en-US" sz="3000" dirty="0" smtClean="0"/>
              <a:t> </a:t>
            </a:r>
            <a:r>
              <a:rPr lang="en-US" sz="3000" dirty="0" err="1" smtClean="0"/>
              <a:t>পাশ্চাত্য</a:t>
            </a:r>
            <a:r>
              <a:rPr lang="en-US" sz="3000" dirty="0" smtClean="0"/>
              <a:t> </a:t>
            </a:r>
            <a:r>
              <a:rPr lang="en-US" sz="3000" dirty="0" err="1" smtClean="0"/>
              <a:t>চিন্তাবিদ</a:t>
            </a:r>
            <a:r>
              <a:rPr lang="en-US" sz="3000" dirty="0" smtClean="0"/>
              <a:t> </a:t>
            </a:r>
            <a:r>
              <a:rPr lang="en-US" sz="3000" dirty="0" err="1" smtClean="0"/>
              <a:t>মাক্সমুলার</a:t>
            </a:r>
            <a:r>
              <a:rPr lang="en-US" sz="3000" dirty="0" smtClean="0"/>
              <a:t> </a:t>
            </a:r>
            <a:r>
              <a:rPr lang="en-US" sz="3000" b="1" dirty="0" err="1" smtClean="0"/>
              <a:t>তত্ত্বসমাসকেই</a:t>
            </a:r>
            <a:r>
              <a:rPr lang="en-US" sz="3000" dirty="0" smtClean="0"/>
              <a:t> </a:t>
            </a:r>
            <a:r>
              <a:rPr lang="en-US" sz="3000" dirty="0" err="1" smtClean="0"/>
              <a:t>সাংখ্যের</a:t>
            </a:r>
            <a:r>
              <a:rPr lang="en-US" sz="3000" dirty="0" smtClean="0"/>
              <a:t> </a:t>
            </a:r>
            <a:r>
              <a:rPr lang="en-US" sz="3000" dirty="0" err="1" smtClean="0"/>
              <a:t>প্রাচীনতম</a:t>
            </a:r>
            <a:r>
              <a:rPr lang="en-US" sz="3000" dirty="0" smtClean="0"/>
              <a:t> </a:t>
            </a:r>
            <a:r>
              <a:rPr lang="en-US" sz="3000" dirty="0" err="1" smtClean="0"/>
              <a:t>গ্রন্থ</a:t>
            </a:r>
            <a:r>
              <a:rPr lang="en-US" sz="3000" dirty="0" smtClean="0"/>
              <a:t> </a:t>
            </a:r>
            <a:r>
              <a:rPr lang="en-US" sz="3000" dirty="0" err="1" smtClean="0"/>
              <a:t>বলে</a:t>
            </a:r>
            <a:r>
              <a:rPr lang="en-US" sz="3000" dirty="0" smtClean="0"/>
              <a:t> </a:t>
            </a:r>
            <a:r>
              <a:rPr lang="en-US" sz="3000" dirty="0" err="1" smtClean="0"/>
              <a:t>উল্লেখ</a:t>
            </a:r>
            <a:r>
              <a:rPr lang="en-US" sz="3000" dirty="0" smtClean="0"/>
              <a:t> </a:t>
            </a:r>
            <a:r>
              <a:rPr lang="en-US" sz="3000" dirty="0" err="1" smtClean="0"/>
              <a:t>করেছেন</a:t>
            </a:r>
            <a:r>
              <a:rPr lang="en-US" sz="3000" dirty="0" smtClean="0"/>
              <a:t> । </a:t>
            </a:r>
          </a:p>
          <a:p>
            <a:endParaRPr lang="en-US" sz="3000" dirty="0" smtClean="0"/>
          </a:p>
          <a:p>
            <a:r>
              <a:rPr lang="en-US" sz="3000" dirty="0" err="1" smtClean="0"/>
              <a:t>তাঁর</a:t>
            </a:r>
            <a:r>
              <a:rPr lang="en-US" sz="3000" dirty="0" smtClean="0"/>
              <a:t> </a:t>
            </a:r>
            <a:r>
              <a:rPr lang="en-US" sz="3000" dirty="0" err="1" smtClean="0"/>
              <a:t>মতে</a:t>
            </a:r>
            <a:r>
              <a:rPr lang="en-US" sz="3000" dirty="0" smtClean="0"/>
              <a:t> </a:t>
            </a:r>
            <a:r>
              <a:rPr lang="en-US" sz="3000" b="1" dirty="0" err="1" smtClean="0"/>
              <a:t>তত্ত্বসমাস</a:t>
            </a:r>
            <a:r>
              <a:rPr lang="en-US" sz="3000" dirty="0" smtClean="0"/>
              <a:t> </a:t>
            </a:r>
            <a:r>
              <a:rPr lang="en-US" sz="3000" dirty="0" err="1" smtClean="0"/>
              <a:t>মহর্ষি</a:t>
            </a:r>
            <a:r>
              <a:rPr lang="en-US" sz="3000" dirty="0" smtClean="0"/>
              <a:t> </a:t>
            </a:r>
            <a:r>
              <a:rPr lang="en-US" sz="3000" dirty="0" err="1" smtClean="0"/>
              <a:t>কপিলকৃত</a:t>
            </a:r>
            <a:r>
              <a:rPr lang="en-US" sz="3000" dirty="0" smtClean="0"/>
              <a:t> </a:t>
            </a:r>
            <a:r>
              <a:rPr lang="en-US" sz="3000" dirty="0" err="1" smtClean="0"/>
              <a:t>মূল</a:t>
            </a:r>
            <a:r>
              <a:rPr lang="en-US" sz="3000" dirty="0" smtClean="0"/>
              <a:t> </a:t>
            </a:r>
            <a:r>
              <a:rPr lang="en-US" sz="3000" dirty="0" err="1" smtClean="0"/>
              <a:t>সাংখ্যসূত্র</a:t>
            </a:r>
            <a:r>
              <a:rPr lang="en-US" sz="3000" dirty="0" smtClean="0"/>
              <a:t>। </a:t>
            </a:r>
          </a:p>
          <a:p>
            <a:endParaRPr lang="en-US" sz="3000" dirty="0" smtClean="0"/>
          </a:p>
          <a:p>
            <a:r>
              <a:rPr lang="en-US" sz="3000" dirty="0" err="1" smtClean="0"/>
              <a:t>আবার</a:t>
            </a:r>
            <a:r>
              <a:rPr lang="en-US" sz="3000" dirty="0" smtClean="0"/>
              <a:t> </a:t>
            </a:r>
            <a:r>
              <a:rPr lang="en-US" sz="3000" dirty="0" err="1" smtClean="0"/>
              <a:t>বিজ্ঞানভিক্ষুর</a:t>
            </a:r>
            <a:r>
              <a:rPr lang="en-US" sz="3000" dirty="0" smtClean="0"/>
              <a:t> </a:t>
            </a:r>
            <a:r>
              <a:rPr lang="en-US" sz="3000" dirty="0" err="1" smtClean="0"/>
              <a:t>মতে</a:t>
            </a:r>
            <a:r>
              <a:rPr lang="en-US" sz="3000" dirty="0" smtClean="0"/>
              <a:t> </a:t>
            </a:r>
            <a:r>
              <a:rPr lang="en-US" sz="3000" b="1" dirty="0" err="1" smtClean="0"/>
              <a:t>সাংখ্যপ্রবচনসুত্রই</a:t>
            </a:r>
            <a:endParaRPr lang="en-US" sz="3000" b="1" dirty="0" smtClean="0"/>
          </a:p>
          <a:p>
            <a:pPr>
              <a:buNone/>
            </a:pPr>
            <a:r>
              <a:rPr lang="en-US" sz="3000" dirty="0" err="1" smtClean="0"/>
              <a:t>কপিল</a:t>
            </a:r>
            <a:r>
              <a:rPr lang="en-US" sz="3000" dirty="0" smtClean="0"/>
              <a:t> </a:t>
            </a:r>
            <a:r>
              <a:rPr lang="en-US" sz="3000" dirty="0" err="1" smtClean="0"/>
              <a:t>প্রণীত</a:t>
            </a:r>
            <a:r>
              <a:rPr lang="en-US" sz="3000" dirty="0" smtClean="0"/>
              <a:t> </a:t>
            </a:r>
            <a:r>
              <a:rPr lang="en-US" sz="3000" dirty="0" err="1" smtClean="0"/>
              <a:t>মূল</a:t>
            </a:r>
            <a:r>
              <a:rPr lang="en-US" sz="3000" dirty="0" smtClean="0"/>
              <a:t> </a:t>
            </a:r>
            <a:r>
              <a:rPr lang="en-US" sz="3000" dirty="0" err="1" smtClean="0"/>
              <a:t>সাংখ্য</a:t>
            </a:r>
            <a:r>
              <a:rPr lang="en-US" sz="3000" dirty="0" smtClean="0"/>
              <a:t> </a:t>
            </a:r>
            <a:r>
              <a:rPr lang="en-US" sz="3000" dirty="0" err="1" smtClean="0"/>
              <a:t>দর্শন</a:t>
            </a:r>
            <a:r>
              <a:rPr lang="en-US" sz="3000" dirty="0" smtClean="0"/>
              <a:t> ।</a:t>
            </a:r>
          </a:p>
          <a:p>
            <a:pPr>
              <a:buNone/>
            </a:pPr>
            <a:r>
              <a:rPr lang="en-US" sz="3000" dirty="0" smtClean="0"/>
              <a:t> </a:t>
            </a:r>
          </a:p>
          <a:p>
            <a:r>
              <a:rPr lang="en-US" sz="3000" dirty="0" err="1" smtClean="0"/>
              <a:t>তবে</a:t>
            </a:r>
            <a:r>
              <a:rPr lang="en-US" sz="3000" dirty="0" smtClean="0"/>
              <a:t> </a:t>
            </a:r>
            <a:r>
              <a:rPr lang="en-US" sz="3000" dirty="0" err="1" smtClean="0"/>
              <a:t>কপিল</a:t>
            </a:r>
            <a:r>
              <a:rPr lang="en-US" sz="3000" dirty="0" smtClean="0"/>
              <a:t> </a:t>
            </a:r>
            <a:r>
              <a:rPr lang="en-US" sz="3000" dirty="0" err="1" smtClean="0"/>
              <a:t>রচিত</a:t>
            </a:r>
            <a:r>
              <a:rPr lang="en-US" sz="3000" dirty="0" smtClean="0"/>
              <a:t> </a:t>
            </a:r>
            <a:r>
              <a:rPr lang="en-US" sz="3000" b="1" dirty="0" err="1" smtClean="0"/>
              <a:t>সাংখ্যসুত্র</a:t>
            </a:r>
            <a:r>
              <a:rPr lang="en-US" sz="3000" dirty="0" smtClean="0"/>
              <a:t> </a:t>
            </a:r>
            <a:r>
              <a:rPr lang="en-US" sz="3000" dirty="0" err="1" smtClean="0"/>
              <a:t>কেও</a:t>
            </a:r>
            <a:r>
              <a:rPr lang="en-US" sz="3000" dirty="0" smtClean="0"/>
              <a:t> </a:t>
            </a:r>
            <a:r>
              <a:rPr lang="en-US" sz="3000" dirty="0" err="1" smtClean="0"/>
              <a:t>এই</a:t>
            </a:r>
            <a:r>
              <a:rPr lang="en-US" sz="3000" dirty="0" smtClean="0"/>
              <a:t> </a:t>
            </a:r>
            <a:r>
              <a:rPr lang="en-US" sz="3000" dirty="0" err="1" smtClean="0"/>
              <a:t>দর্শনের</a:t>
            </a:r>
            <a:r>
              <a:rPr lang="en-US" sz="3000" dirty="0" smtClean="0"/>
              <a:t> </a:t>
            </a:r>
            <a:r>
              <a:rPr lang="en-US" sz="3000" dirty="0" err="1" smtClean="0"/>
              <a:t>প্রথম</a:t>
            </a:r>
            <a:r>
              <a:rPr lang="en-US" sz="3000" dirty="0" smtClean="0"/>
              <a:t> </a:t>
            </a:r>
            <a:r>
              <a:rPr lang="en-US" sz="3000" dirty="0" err="1" smtClean="0"/>
              <a:t>গ্রন্থ</a:t>
            </a:r>
            <a:r>
              <a:rPr lang="en-US" sz="3000" dirty="0" smtClean="0"/>
              <a:t> </a:t>
            </a:r>
            <a:r>
              <a:rPr lang="en-US" sz="3000" dirty="0" err="1" smtClean="0"/>
              <a:t>মনে</a:t>
            </a:r>
            <a:r>
              <a:rPr lang="en-US" sz="3000" dirty="0" smtClean="0"/>
              <a:t> </a:t>
            </a:r>
            <a:r>
              <a:rPr lang="en-US" sz="3000" dirty="0" err="1" smtClean="0"/>
              <a:t>করা</a:t>
            </a:r>
            <a:r>
              <a:rPr lang="en-US" sz="3000" dirty="0" smtClean="0"/>
              <a:t> </a:t>
            </a:r>
            <a:r>
              <a:rPr lang="en-US" sz="3000" dirty="0" err="1" smtClean="0"/>
              <a:t>হয়</a:t>
            </a:r>
            <a:r>
              <a:rPr lang="en-US" sz="3000" dirty="0" smtClean="0"/>
              <a:t> ।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সাংখ্য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দর্শনের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গ্রন্থসমুহ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তবে</a:t>
            </a:r>
            <a:r>
              <a:rPr lang="en-US" sz="2800" dirty="0" smtClean="0"/>
              <a:t> </a:t>
            </a:r>
            <a:r>
              <a:rPr lang="en-US" sz="2800" dirty="0" err="1" smtClean="0"/>
              <a:t>আধুনিক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বিদ্বৎসমাজ</a:t>
            </a:r>
            <a:r>
              <a:rPr lang="en-US" sz="2800" dirty="0" smtClean="0"/>
              <a:t> </a:t>
            </a:r>
            <a:r>
              <a:rPr lang="en-US" sz="2800" dirty="0" err="1" smtClean="0"/>
              <a:t>এই</a:t>
            </a:r>
            <a:r>
              <a:rPr lang="en-US" sz="2800" dirty="0" smtClean="0"/>
              <a:t> </a:t>
            </a:r>
            <a:r>
              <a:rPr lang="en-US" sz="2800" dirty="0" err="1" smtClean="0"/>
              <a:t>দুটি</a:t>
            </a:r>
            <a:r>
              <a:rPr lang="en-US" sz="2800" dirty="0" smtClean="0"/>
              <a:t> </a:t>
            </a:r>
            <a:r>
              <a:rPr lang="en-US" sz="2800" dirty="0" err="1" smtClean="0"/>
              <a:t>মতেরই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বিরোধিতা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করেছেন</a:t>
            </a:r>
            <a:r>
              <a:rPr lang="en-US" sz="2800" dirty="0" smtClean="0"/>
              <a:t> ।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  </a:t>
            </a:r>
            <a:r>
              <a:rPr lang="en-US" sz="2800" dirty="0" err="1" smtClean="0"/>
              <a:t>ঈশ্বরকৃষ্ণের</a:t>
            </a:r>
            <a:r>
              <a:rPr lang="en-US" sz="2800" dirty="0" smtClean="0"/>
              <a:t> </a:t>
            </a:r>
            <a:r>
              <a:rPr lang="en-US" sz="2800" b="1" dirty="0" err="1" smtClean="0"/>
              <a:t>সাংখ্যকারিকা</a:t>
            </a:r>
            <a:r>
              <a:rPr lang="en-US" sz="2800" dirty="0" err="1" smtClean="0"/>
              <a:t>-কেই</a:t>
            </a:r>
            <a:r>
              <a:rPr lang="en-US" sz="2800" dirty="0" smtClean="0"/>
              <a:t> </a:t>
            </a:r>
            <a:r>
              <a:rPr lang="en-US" sz="2800" dirty="0" err="1" smtClean="0"/>
              <a:t>সাংখ্য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সম্প্রদায়ের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সর্বপ্রাচীন</a:t>
            </a:r>
            <a:r>
              <a:rPr lang="en-US" sz="2800" dirty="0" smtClean="0"/>
              <a:t> </a:t>
            </a:r>
            <a:r>
              <a:rPr lang="en-US" sz="2800" dirty="0" err="1" smtClean="0"/>
              <a:t>প্রামানিক</a:t>
            </a:r>
            <a:r>
              <a:rPr lang="en-US" sz="2800" dirty="0" smtClean="0"/>
              <a:t> </a:t>
            </a:r>
            <a:r>
              <a:rPr lang="en-US" sz="2800" dirty="0" err="1" smtClean="0"/>
              <a:t>গ্রন্থ</a:t>
            </a:r>
            <a:r>
              <a:rPr lang="en-US" sz="2800" dirty="0" smtClean="0"/>
              <a:t> </a:t>
            </a:r>
            <a:r>
              <a:rPr lang="en-US" sz="2800" dirty="0" err="1" smtClean="0"/>
              <a:t>বলে</a:t>
            </a:r>
            <a:r>
              <a:rPr lang="en-US" sz="2800" dirty="0" smtClean="0"/>
              <a:t> </a:t>
            </a:r>
            <a:r>
              <a:rPr lang="en-US" sz="2800" dirty="0" err="1" smtClean="0"/>
              <a:t>আধুনিক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বিদ্যসমাজ</a:t>
            </a:r>
            <a:r>
              <a:rPr lang="en-US" sz="2800" dirty="0" smtClean="0"/>
              <a:t> </a:t>
            </a:r>
            <a:r>
              <a:rPr lang="en-US" sz="2800" dirty="0" err="1" smtClean="0"/>
              <a:t>মনে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করে</a:t>
            </a:r>
            <a:r>
              <a:rPr lang="en-US" sz="2800" dirty="0" smtClean="0"/>
              <a:t>।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err="1" smtClean="0"/>
              <a:t>ঈশ্বরকৃষ্ণের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পূর্বেও</a:t>
            </a:r>
            <a:r>
              <a:rPr lang="en-US" sz="2800" dirty="0" smtClean="0"/>
              <a:t> </a:t>
            </a:r>
            <a:r>
              <a:rPr lang="en-US" sz="2800" dirty="0" err="1" smtClean="0"/>
              <a:t>সাংখ্য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দর্শন</a:t>
            </a:r>
            <a:r>
              <a:rPr lang="en-US" sz="2800" dirty="0" smtClean="0"/>
              <a:t> </a:t>
            </a:r>
            <a:r>
              <a:rPr lang="en-US" sz="2800" dirty="0" err="1" smtClean="0"/>
              <a:t>অতি</a:t>
            </a:r>
            <a:r>
              <a:rPr lang="en-US" sz="2800" dirty="0" smtClean="0"/>
              <a:t> </a:t>
            </a:r>
            <a:r>
              <a:rPr lang="en-US" sz="2800" dirty="0" err="1" smtClean="0"/>
              <a:t>যত্নসহকারেই</a:t>
            </a:r>
            <a:r>
              <a:rPr lang="en-US" sz="2800" dirty="0" smtClean="0"/>
              <a:t> </a:t>
            </a:r>
            <a:r>
              <a:rPr lang="en-US" sz="2800" dirty="0" err="1" smtClean="0"/>
              <a:t>আলোচনা</a:t>
            </a:r>
            <a:r>
              <a:rPr lang="en-US" sz="2800" dirty="0" smtClean="0"/>
              <a:t> </a:t>
            </a:r>
            <a:r>
              <a:rPr lang="en-US" sz="2800" dirty="0" err="1" smtClean="0"/>
              <a:t>হয়েছে</a:t>
            </a:r>
            <a:r>
              <a:rPr lang="en-US" sz="2800" dirty="0" smtClean="0"/>
              <a:t>, </a:t>
            </a:r>
            <a:r>
              <a:rPr lang="en-US" sz="2800" dirty="0" err="1" smtClean="0"/>
              <a:t>তিনি</a:t>
            </a:r>
            <a:r>
              <a:rPr lang="en-US" sz="2800" dirty="0" smtClean="0"/>
              <a:t> </a:t>
            </a:r>
            <a:r>
              <a:rPr lang="en-US" sz="2800" dirty="0" err="1" smtClean="0"/>
              <a:t>সেগুলির</a:t>
            </a:r>
            <a:r>
              <a:rPr lang="en-US" sz="2800" dirty="0" smtClean="0"/>
              <a:t> </a:t>
            </a:r>
            <a:r>
              <a:rPr lang="en-US" sz="2800" dirty="0" err="1" smtClean="0"/>
              <a:t>সারসংকলন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করে</a:t>
            </a:r>
            <a:r>
              <a:rPr lang="en-US" sz="2800" dirty="0" smtClean="0"/>
              <a:t> </a:t>
            </a:r>
            <a:r>
              <a:rPr lang="en-US" sz="2800" dirty="0" err="1" smtClean="0"/>
              <a:t>সাংখ্যকারিকা</a:t>
            </a:r>
            <a:r>
              <a:rPr lang="en-US" sz="2800" dirty="0" smtClean="0"/>
              <a:t> </a:t>
            </a:r>
            <a:r>
              <a:rPr lang="en-US" sz="2800" dirty="0" err="1" smtClean="0"/>
              <a:t>রচনা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করেছেন</a:t>
            </a:r>
            <a:r>
              <a:rPr lang="en-US" sz="2800" dirty="0" smtClean="0"/>
              <a:t>।</a:t>
            </a:r>
          </a:p>
          <a:p>
            <a:endParaRPr lang="en-U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>
            <a:noAutofit/>
          </a:bodyPr>
          <a:lstStyle/>
          <a:p>
            <a:r>
              <a:rPr lang="en-US" dirty="0" err="1" smtClean="0"/>
              <a:t>সাংখ্য</a:t>
            </a:r>
            <a:r>
              <a:rPr lang="en-US" dirty="0" smtClean="0"/>
              <a:t> </a:t>
            </a:r>
            <a:r>
              <a:rPr lang="en-US" dirty="0" err="1" smtClean="0"/>
              <a:t>দর্শনের</a:t>
            </a:r>
            <a:r>
              <a:rPr lang="en-US" dirty="0" smtClean="0"/>
              <a:t> </a:t>
            </a:r>
            <a:r>
              <a:rPr lang="en-US" dirty="0" err="1" smtClean="0"/>
              <a:t>নামকরন</a:t>
            </a:r>
            <a:r>
              <a:rPr lang="en-US" dirty="0" smtClean="0"/>
              <a:t> </a:t>
            </a:r>
            <a:r>
              <a:rPr lang="en-US" dirty="0" err="1" smtClean="0"/>
              <a:t>নিয়ে</a:t>
            </a:r>
            <a:r>
              <a:rPr lang="en-US" dirty="0" smtClean="0"/>
              <a:t> </a:t>
            </a:r>
            <a:r>
              <a:rPr lang="en-US" dirty="0" err="1" smtClean="0"/>
              <a:t>অনেক</a:t>
            </a:r>
            <a:r>
              <a:rPr lang="en-US" dirty="0" smtClean="0"/>
              <a:t> </a:t>
            </a:r>
            <a:r>
              <a:rPr lang="en-US" dirty="0" err="1" smtClean="0"/>
              <a:t>মতামত</a:t>
            </a:r>
            <a:r>
              <a:rPr lang="en-US" dirty="0" smtClean="0"/>
              <a:t> </a:t>
            </a:r>
            <a:r>
              <a:rPr lang="en-US" dirty="0" err="1" smtClean="0"/>
              <a:t>পাওয়া</a:t>
            </a:r>
            <a:r>
              <a:rPr lang="en-US" dirty="0" smtClean="0"/>
              <a:t> </a:t>
            </a:r>
            <a:r>
              <a:rPr lang="en-US" dirty="0" err="1" smtClean="0"/>
              <a:t>যায়</a:t>
            </a:r>
            <a:r>
              <a:rPr lang="en-US" dirty="0" smtClean="0"/>
              <a:t>। </a:t>
            </a:r>
          </a:p>
          <a:p>
            <a:r>
              <a:rPr lang="en-US" dirty="0" err="1" smtClean="0"/>
              <a:t>অনেকের</a:t>
            </a:r>
            <a:r>
              <a:rPr lang="en-US" dirty="0" smtClean="0"/>
              <a:t> </a:t>
            </a:r>
            <a:r>
              <a:rPr lang="en-US" dirty="0" err="1" smtClean="0"/>
              <a:t>মতে</a:t>
            </a:r>
            <a:r>
              <a:rPr lang="en-US" dirty="0" smtClean="0"/>
              <a:t> ‘</a:t>
            </a:r>
            <a:r>
              <a:rPr lang="en-US" b="1" dirty="0" err="1" smtClean="0"/>
              <a:t>সংখ্যা</a:t>
            </a:r>
            <a:r>
              <a:rPr lang="en-US" dirty="0" smtClean="0"/>
              <a:t>’ </a:t>
            </a:r>
            <a:r>
              <a:rPr lang="en-US" dirty="0" err="1" smtClean="0"/>
              <a:t>শব্দ</a:t>
            </a:r>
            <a:r>
              <a:rPr lang="en-US" dirty="0" smtClean="0"/>
              <a:t> </a:t>
            </a:r>
            <a:r>
              <a:rPr lang="en-US" dirty="0" err="1" smtClean="0"/>
              <a:t>থেকেই</a:t>
            </a:r>
            <a:r>
              <a:rPr lang="en-US" dirty="0" smtClean="0"/>
              <a:t> ‘</a:t>
            </a:r>
            <a:r>
              <a:rPr lang="en-US" b="1" dirty="0" err="1" smtClean="0"/>
              <a:t>সাংখ্য</a:t>
            </a:r>
            <a:r>
              <a:rPr lang="en-US" dirty="0" smtClean="0"/>
              <a:t>’ </a:t>
            </a:r>
            <a:r>
              <a:rPr lang="en-US" dirty="0" err="1" smtClean="0"/>
              <a:t>শব্দের</a:t>
            </a:r>
            <a:r>
              <a:rPr lang="en-US" dirty="0" smtClean="0"/>
              <a:t> </a:t>
            </a:r>
            <a:r>
              <a:rPr lang="en-US" dirty="0" err="1" smtClean="0"/>
              <a:t>উৎপত্তি</a:t>
            </a:r>
            <a:r>
              <a:rPr lang="en-US" dirty="0" smtClean="0"/>
              <a:t>। ‘</a:t>
            </a:r>
            <a:r>
              <a:rPr lang="en-US" b="1" dirty="0" err="1" smtClean="0"/>
              <a:t>সংখ্যা</a:t>
            </a:r>
            <a:r>
              <a:rPr lang="en-US" b="1" dirty="0" smtClean="0"/>
              <a:t>’ </a:t>
            </a:r>
            <a:r>
              <a:rPr lang="en-US" dirty="0" err="1" smtClean="0"/>
              <a:t>শব্দের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b="1" dirty="0" smtClean="0"/>
              <a:t>‘</a:t>
            </a:r>
            <a:r>
              <a:rPr lang="en-US" b="1" dirty="0" err="1" smtClean="0"/>
              <a:t>পরিসংখ্যান</a:t>
            </a:r>
            <a:r>
              <a:rPr lang="en-US" b="1" dirty="0" smtClean="0"/>
              <a:t>’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b="1" dirty="0" smtClean="0"/>
              <a:t>‘</a:t>
            </a:r>
            <a:r>
              <a:rPr lang="en-US" b="1" dirty="0" err="1" smtClean="0"/>
              <a:t>গননা</a:t>
            </a:r>
            <a:r>
              <a:rPr lang="en-US" b="1" dirty="0" smtClean="0"/>
              <a:t>’</a:t>
            </a:r>
            <a:r>
              <a:rPr lang="en-US" dirty="0" smtClean="0"/>
              <a:t>।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সাংখ্যকার</a:t>
            </a:r>
            <a:r>
              <a:rPr lang="en-US" dirty="0" smtClean="0"/>
              <a:t> </a:t>
            </a:r>
            <a:r>
              <a:rPr lang="en-US" dirty="0" err="1" smtClean="0"/>
              <a:t>পঞ্চবিংশতি</a:t>
            </a:r>
            <a:r>
              <a:rPr lang="en-US" dirty="0" smtClean="0"/>
              <a:t> </a:t>
            </a:r>
            <a:r>
              <a:rPr lang="en-US" dirty="0" err="1" smtClean="0"/>
              <a:t>তত্ত্বের</a:t>
            </a:r>
            <a:r>
              <a:rPr lang="en-US" dirty="0" smtClean="0"/>
              <a:t> </a:t>
            </a:r>
            <a:r>
              <a:rPr lang="en-US" dirty="0" err="1" smtClean="0"/>
              <a:t>পরিসংখ্যান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গননা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বলেই</a:t>
            </a:r>
            <a:r>
              <a:rPr lang="en-US" dirty="0" smtClean="0"/>
              <a:t> </a:t>
            </a:r>
            <a:r>
              <a:rPr lang="en-US" dirty="0" err="1" smtClean="0"/>
              <a:t>তদের</a:t>
            </a:r>
            <a:r>
              <a:rPr lang="en-US" dirty="0" smtClean="0"/>
              <a:t> </a:t>
            </a:r>
            <a:r>
              <a:rPr lang="en-US" dirty="0" err="1" smtClean="0"/>
              <a:t>দর্শন</a:t>
            </a:r>
            <a:r>
              <a:rPr lang="en-US" dirty="0" smtClean="0"/>
              <a:t> </a:t>
            </a:r>
            <a:r>
              <a:rPr lang="en-US" dirty="0" err="1" smtClean="0"/>
              <a:t>কে</a:t>
            </a:r>
            <a:r>
              <a:rPr lang="en-US" dirty="0" smtClean="0"/>
              <a:t> </a:t>
            </a:r>
            <a:r>
              <a:rPr lang="en-US" dirty="0" err="1" smtClean="0"/>
              <a:t>সাংখ্য</a:t>
            </a:r>
            <a:r>
              <a:rPr lang="en-US" dirty="0" smtClean="0"/>
              <a:t> </a:t>
            </a:r>
            <a:r>
              <a:rPr lang="en-US" dirty="0" err="1" smtClean="0"/>
              <a:t>দর্শন</a:t>
            </a:r>
            <a:r>
              <a:rPr lang="en-US" dirty="0" smtClean="0"/>
              <a:t> </a:t>
            </a:r>
            <a:r>
              <a:rPr lang="en-US" dirty="0" err="1" smtClean="0"/>
              <a:t>বলা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।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এই</a:t>
            </a:r>
            <a:r>
              <a:rPr lang="en-US" dirty="0" smtClean="0"/>
              <a:t> </a:t>
            </a:r>
            <a:r>
              <a:rPr lang="en-US" dirty="0" err="1" smtClean="0"/>
              <a:t>পঞ্চবিংশতিতত্ত্বের</a:t>
            </a:r>
            <a:r>
              <a:rPr lang="en-US" dirty="0" smtClean="0"/>
              <a:t> </a:t>
            </a:r>
            <a:r>
              <a:rPr lang="en-US" dirty="0" err="1" smtClean="0"/>
              <a:t>যথার্থ</a:t>
            </a:r>
            <a:r>
              <a:rPr lang="en-US" dirty="0" smtClean="0"/>
              <a:t> </a:t>
            </a:r>
            <a:r>
              <a:rPr lang="en-US" dirty="0" err="1" smtClean="0"/>
              <a:t>জ্ঞানের</a:t>
            </a:r>
            <a:r>
              <a:rPr lang="en-US" dirty="0" smtClean="0"/>
              <a:t> </a:t>
            </a:r>
            <a:r>
              <a:rPr lang="en-US" dirty="0" err="1" smtClean="0"/>
              <a:t>মাধ্যমে</a:t>
            </a:r>
            <a:r>
              <a:rPr lang="en-US" dirty="0" smtClean="0"/>
              <a:t> </a:t>
            </a:r>
            <a:r>
              <a:rPr lang="en-US" dirty="0" err="1" smtClean="0"/>
              <a:t>জীবের</a:t>
            </a:r>
            <a:r>
              <a:rPr lang="en-US" dirty="0" smtClean="0"/>
              <a:t> </a:t>
            </a:r>
            <a:r>
              <a:rPr lang="en-US" dirty="0" err="1" smtClean="0"/>
              <a:t>মুক্তি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মোক্ষলাভ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।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আবার</a:t>
            </a:r>
            <a:r>
              <a:rPr lang="en-US" dirty="0" smtClean="0"/>
              <a:t> </a:t>
            </a:r>
            <a:r>
              <a:rPr lang="en-US" dirty="0" err="1" smtClean="0"/>
              <a:t>অনেকের</a:t>
            </a:r>
            <a:r>
              <a:rPr lang="en-US" dirty="0" smtClean="0"/>
              <a:t> </a:t>
            </a:r>
            <a:r>
              <a:rPr lang="en-US" dirty="0" err="1" smtClean="0"/>
              <a:t>মতে</a:t>
            </a:r>
            <a:r>
              <a:rPr lang="en-US" dirty="0" smtClean="0"/>
              <a:t> ‘</a:t>
            </a:r>
            <a:r>
              <a:rPr lang="en-US" b="1" dirty="0" err="1" smtClean="0"/>
              <a:t>সাংখ্য</a:t>
            </a:r>
            <a:r>
              <a:rPr lang="en-US" dirty="0" smtClean="0"/>
              <a:t>’ </a:t>
            </a:r>
            <a:r>
              <a:rPr lang="en-US" dirty="0" err="1" smtClean="0"/>
              <a:t>শব্দের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‘</a:t>
            </a:r>
            <a:r>
              <a:rPr lang="en-US" b="1" dirty="0" err="1" smtClean="0"/>
              <a:t>সম্যকজ্ঞান</a:t>
            </a:r>
            <a:r>
              <a:rPr lang="en-US" dirty="0" smtClean="0"/>
              <a:t>’</a:t>
            </a:r>
          </a:p>
          <a:p>
            <a:pPr>
              <a:buNone/>
            </a:pPr>
            <a:r>
              <a:rPr lang="en-US" dirty="0" smtClean="0"/>
              <a:t>     ‘</a:t>
            </a:r>
            <a:r>
              <a:rPr lang="en-US" b="1" dirty="0" err="1" smtClean="0"/>
              <a:t>সং</a:t>
            </a:r>
            <a:r>
              <a:rPr lang="en-US" dirty="0" smtClean="0"/>
              <a:t>’ </a:t>
            </a:r>
            <a:r>
              <a:rPr lang="en-US" dirty="0" err="1" smtClean="0"/>
              <a:t>অর্থে</a:t>
            </a:r>
            <a:r>
              <a:rPr lang="en-US" dirty="0" smtClean="0"/>
              <a:t> ‘</a:t>
            </a:r>
            <a:r>
              <a:rPr lang="en-US" b="1" dirty="0" err="1" smtClean="0"/>
              <a:t>সম্যক</a:t>
            </a:r>
            <a:r>
              <a:rPr lang="en-US" dirty="0" smtClean="0"/>
              <a:t>’ </a:t>
            </a:r>
            <a:r>
              <a:rPr lang="en-US" dirty="0" err="1" smtClean="0"/>
              <a:t>এবং</a:t>
            </a:r>
            <a:r>
              <a:rPr lang="en-US" dirty="0" smtClean="0"/>
              <a:t> ‘</a:t>
            </a:r>
            <a:r>
              <a:rPr lang="en-US" b="1" dirty="0" err="1" smtClean="0"/>
              <a:t>খ্যা</a:t>
            </a:r>
            <a:r>
              <a:rPr lang="en-US" dirty="0" smtClean="0"/>
              <a:t>’ </a:t>
            </a:r>
            <a:r>
              <a:rPr lang="en-US" dirty="0" err="1" smtClean="0"/>
              <a:t>অর্থে</a:t>
            </a:r>
            <a:r>
              <a:rPr lang="en-US" dirty="0" smtClean="0"/>
              <a:t> ‘</a:t>
            </a:r>
            <a:r>
              <a:rPr lang="en-US" b="1" dirty="0" err="1" smtClean="0"/>
              <a:t>জ্ঞান</a:t>
            </a:r>
            <a:r>
              <a:rPr lang="en-US" dirty="0" smtClean="0"/>
              <a:t>’।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এই</a:t>
            </a:r>
            <a:r>
              <a:rPr lang="en-US" dirty="0" smtClean="0"/>
              <a:t> </a:t>
            </a:r>
            <a:r>
              <a:rPr lang="en-US" dirty="0" err="1" smtClean="0"/>
              <a:t>অর্থে</a:t>
            </a:r>
            <a:r>
              <a:rPr lang="en-US" dirty="0" smtClean="0"/>
              <a:t>, </a:t>
            </a:r>
            <a:r>
              <a:rPr lang="en-US" b="1" dirty="0" err="1" smtClean="0"/>
              <a:t>যে</a:t>
            </a:r>
            <a:r>
              <a:rPr lang="en-US" b="1" dirty="0" smtClean="0"/>
              <a:t> </a:t>
            </a:r>
            <a:r>
              <a:rPr lang="en-US" b="1" dirty="0" err="1" smtClean="0"/>
              <a:t>শাস্ত্র</a:t>
            </a:r>
            <a:r>
              <a:rPr lang="en-US" b="1" dirty="0" smtClean="0"/>
              <a:t> </a:t>
            </a:r>
            <a:r>
              <a:rPr lang="en-US" b="1" dirty="0" err="1" smtClean="0"/>
              <a:t>পাঠ</a:t>
            </a:r>
            <a:r>
              <a:rPr lang="en-US" b="1" dirty="0" smtClean="0"/>
              <a:t> </a:t>
            </a:r>
            <a:r>
              <a:rPr lang="en-US" b="1" dirty="0" err="1" smtClean="0"/>
              <a:t>করলে</a:t>
            </a:r>
            <a:r>
              <a:rPr lang="en-US" b="1" dirty="0" smtClean="0"/>
              <a:t> </a:t>
            </a:r>
            <a:r>
              <a:rPr lang="en-US" b="1" dirty="0" err="1" smtClean="0"/>
              <a:t>সম্যকজ্ঞান</a:t>
            </a:r>
            <a:r>
              <a:rPr lang="en-US" b="1" dirty="0" smtClean="0"/>
              <a:t> </a:t>
            </a:r>
            <a:r>
              <a:rPr lang="en-US" b="1" dirty="0" err="1" smtClean="0"/>
              <a:t>লাভ</a:t>
            </a:r>
            <a:r>
              <a:rPr lang="en-US" b="1" dirty="0" smtClean="0"/>
              <a:t> </a:t>
            </a:r>
            <a:r>
              <a:rPr lang="en-US" b="1" dirty="0" err="1" smtClean="0"/>
              <a:t>করা</a:t>
            </a:r>
            <a:r>
              <a:rPr lang="en-US" b="1" dirty="0" smtClean="0"/>
              <a:t> </a:t>
            </a:r>
            <a:r>
              <a:rPr lang="en-US" b="1" dirty="0" err="1" smtClean="0"/>
              <a:t>যায়</a:t>
            </a:r>
            <a:r>
              <a:rPr lang="en-US" b="1" dirty="0" smtClean="0"/>
              <a:t>, </a:t>
            </a:r>
            <a:r>
              <a:rPr lang="en-US" b="1" dirty="0" err="1" smtClean="0"/>
              <a:t>সেটার</a:t>
            </a:r>
            <a:r>
              <a:rPr lang="en-US" b="1" dirty="0" smtClean="0"/>
              <a:t> </a:t>
            </a:r>
            <a:r>
              <a:rPr lang="en-US" b="1" dirty="0" err="1" smtClean="0"/>
              <a:t>নামই</a:t>
            </a:r>
            <a:r>
              <a:rPr lang="en-US" b="1" dirty="0" smtClean="0"/>
              <a:t> ‘</a:t>
            </a:r>
            <a:r>
              <a:rPr lang="en-US" b="1" dirty="0" err="1" smtClean="0"/>
              <a:t>সাংখ্যদর্শন</a:t>
            </a:r>
            <a:r>
              <a:rPr lang="en-US" b="1" dirty="0" smtClean="0"/>
              <a:t>’। 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r>
              <a:rPr smtClean="0">
                <a:solidFill>
                  <a:srgbClr val="FF0000"/>
                </a:solidFill>
              </a:rPr>
              <a:t>'সাংখ্য' শব্দের অর্থ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ব্যাপক</a:t>
            </a:r>
            <a:r>
              <a:rPr lang="en-US" sz="2800" dirty="0" smtClean="0"/>
              <a:t> </a:t>
            </a:r>
            <a:r>
              <a:rPr lang="en-US" sz="2800" dirty="0" err="1" smtClean="0"/>
              <a:t>অর্থে</a:t>
            </a:r>
            <a:r>
              <a:rPr lang="en-US" sz="2800" dirty="0" smtClean="0"/>
              <a:t> ‘</a:t>
            </a:r>
            <a:r>
              <a:rPr lang="en-US" sz="2800" dirty="0" err="1" smtClean="0"/>
              <a:t>সাংখ্য</a:t>
            </a:r>
            <a:r>
              <a:rPr lang="en-US" sz="2800" dirty="0" smtClean="0"/>
              <a:t>’ </a:t>
            </a:r>
            <a:r>
              <a:rPr lang="en-US" sz="2800" dirty="0" err="1" smtClean="0"/>
              <a:t>শব্দের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দ্বারা</a:t>
            </a:r>
            <a:r>
              <a:rPr lang="en-US" sz="2800" dirty="0" smtClean="0"/>
              <a:t> </a:t>
            </a:r>
            <a:r>
              <a:rPr lang="en-US" sz="2800" dirty="0" err="1" smtClean="0"/>
              <a:t>যোগ</a:t>
            </a:r>
            <a:r>
              <a:rPr lang="en-US" sz="2800" dirty="0" smtClean="0"/>
              <a:t> </a:t>
            </a:r>
            <a:r>
              <a:rPr lang="en-US" sz="2800" dirty="0" err="1" smtClean="0"/>
              <a:t>দর্শনকেও</a:t>
            </a:r>
            <a:r>
              <a:rPr lang="en-US" sz="2800" dirty="0" smtClean="0"/>
              <a:t> </a:t>
            </a:r>
            <a:r>
              <a:rPr lang="en-US" sz="2800" dirty="0" err="1" smtClean="0"/>
              <a:t>নির্দেশ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করা</a:t>
            </a:r>
            <a:r>
              <a:rPr lang="en-US" sz="2800" dirty="0" smtClean="0"/>
              <a:t> </a:t>
            </a:r>
            <a:r>
              <a:rPr lang="en-US" sz="2800" dirty="0" err="1" smtClean="0"/>
              <a:t>করা</a:t>
            </a:r>
            <a:r>
              <a:rPr lang="en-US" sz="2800" dirty="0" smtClean="0"/>
              <a:t> </a:t>
            </a:r>
            <a:r>
              <a:rPr lang="en-US" sz="2800" dirty="0" err="1" smtClean="0"/>
              <a:t>হয়</a:t>
            </a:r>
            <a:r>
              <a:rPr lang="en-US" sz="2800" dirty="0" smtClean="0"/>
              <a:t>। </a:t>
            </a:r>
          </a:p>
          <a:p>
            <a:r>
              <a:rPr lang="en-US" sz="2800" dirty="0" err="1" smtClean="0"/>
              <a:t>এদের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মধ্যে</a:t>
            </a:r>
            <a:r>
              <a:rPr lang="en-US" sz="2800" dirty="0" smtClean="0"/>
              <a:t> </a:t>
            </a:r>
            <a:r>
              <a:rPr lang="en-US" sz="2800" dirty="0" err="1" smtClean="0"/>
              <a:t>পার্থক্য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শুধু</a:t>
            </a:r>
            <a:r>
              <a:rPr lang="en-US" sz="2800" dirty="0" smtClean="0"/>
              <a:t> </a:t>
            </a:r>
            <a:r>
              <a:rPr lang="en-US" sz="2800" dirty="0" err="1" smtClean="0"/>
              <a:t>এক</a:t>
            </a:r>
            <a:r>
              <a:rPr lang="en-US" sz="2800" dirty="0" smtClean="0"/>
              <a:t> </a:t>
            </a:r>
            <a:r>
              <a:rPr lang="en-US" sz="2800" dirty="0" err="1" smtClean="0"/>
              <a:t>জায়গায়</a:t>
            </a:r>
            <a:r>
              <a:rPr lang="en-US" sz="2800" dirty="0" smtClean="0"/>
              <a:t>,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সেটা</a:t>
            </a:r>
            <a:r>
              <a:rPr lang="en-US" sz="2800" dirty="0" smtClean="0"/>
              <a:t> </a:t>
            </a:r>
            <a:r>
              <a:rPr lang="en-US" sz="2800" dirty="0" err="1" smtClean="0"/>
              <a:t>হচ্ছে</a:t>
            </a:r>
            <a:r>
              <a:rPr lang="en-US" sz="2800" dirty="0" smtClean="0"/>
              <a:t> – </a:t>
            </a:r>
          </a:p>
          <a:p>
            <a:r>
              <a:rPr lang="en-US" sz="2800" dirty="0" smtClean="0"/>
              <a:t>  </a:t>
            </a:r>
            <a:r>
              <a:rPr lang="en-US" sz="2800" b="1" dirty="0" err="1" smtClean="0"/>
              <a:t>সাংখ্যসম্প্রদায়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ঈস্বরে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বিস্বাসী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নয়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তাই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এই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দর্শনকে</a:t>
            </a:r>
            <a:r>
              <a:rPr lang="en-US" sz="2800" b="1" dirty="0" smtClean="0"/>
              <a:t> ‘</a:t>
            </a:r>
            <a:r>
              <a:rPr lang="en-US" sz="2800" b="1" dirty="0" err="1" smtClean="0"/>
              <a:t>নিরীশ্বর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সাংখ্য</a:t>
            </a:r>
            <a:r>
              <a:rPr lang="en-US" sz="2800" b="1" dirty="0" smtClean="0"/>
              <a:t>’ </a:t>
            </a:r>
            <a:r>
              <a:rPr lang="en-US" sz="2800" b="1" dirty="0" err="1" smtClean="0"/>
              <a:t>বলা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হয়</a:t>
            </a:r>
            <a:r>
              <a:rPr lang="en-US" sz="2800" dirty="0" smtClean="0"/>
              <a:t>।</a:t>
            </a:r>
          </a:p>
          <a:p>
            <a:r>
              <a:rPr lang="en-US" sz="2800" b="1" dirty="0" err="1" smtClean="0"/>
              <a:t>আর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যোগদর্শনে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ঈস্বর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স্বীকার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করা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হয়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তাই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যোগ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দর্শন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কে</a:t>
            </a:r>
            <a:r>
              <a:rPr lang="en-US" sz="2800" b="1" dirty="0" smtClean="0"/>
              <a:t> ‘</a:t>
            </a:r>
            <a:r>
              <a:rPr lang="en-US" sz="2800" b="1" dirty="0" err="1" smtClean="0"/>
              <a:t>সেস্বর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সাংখ্য</a:t>
            </a:r>
            <a:r>
              <a:rPr lang="en-US" sz="2800" b="1" dirty="0" smtClean="0"/>
              <a:t>’</a:t>
            </a:r>
            <a:r>
              <a:rPr lang="en-US" sz="2800" dirty="0" smtClean="0"/>
              <a:t> </a:t>
            </a:r>
            <a:r>
              <a:rPr lang="en-US" sz="2800" b="1" dirty="0" err="1" smtClean="0"/>
              <a:t>বলা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হয়</a:t>
            </a:r>
            <a:r>
              <a:rPr lang="en-US" sz="2800" b="1" dirty="0" smtClean="0"/>
              <a:t>। </a:t>
            </a:r>
            <a:endParaRPr lang="en-US" sz="2800" dirty="0" smtClean="0"/>
          </a:p>
          <a:p>
            <a:r>
              <a:rPr lang="en-US" sz="2800" dirty="0" err="1" smtClean="0"/>
              <a:t>এর</a:t>
            </a:r>
            <a:r>
              <a:rPr lang="en-US" sz="2800" dirty="0" smtClean="0"/>
              <a:t> </a:t>
            </a:r>
            <a:r>
              <a:rPr lang="en-US" sz="2800" dirty="0" err="1" smtClean="0"/>
              <a:t>মধ্যে</a:t>
            </a:r>
            <a:r>
              <a:rPr lang="en-US" sz="2800" dirty="0" smtClean="0"/>
              <a:t> </a:t>
            </a:r>
            <a:r>
              <a:rPr lang="en-US" sz="2800" dirty="0" err="1" smtClean="0"/>
              <a:t>কপিলের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সাংখ্য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দর্শনের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প্রধান</a:t>
            </a:r>
            <a:r>
              <a:rPr lang="en-US" sz="2800" dirty="0" smtClean="0"/>
              <a:t> </a:t>
            </a:r>
            <a:r>
              <a:rPr lang="en-US" sz="2800" dirty="0" err="1" smtClean="0"/>
              <a:t>আলোচ্য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বিষয়</a:t>
            </a:r>
            <a:r>
              <a:rPr lang="en-US" sz="2800" dirty="0" smtClean="0"/>
              <a:t> </a:t>
            </a:r>
            <a:r>
              <a:rPr lang="en-US" sz="2800" dirty="0" err="1" smtClean="0"/>
              <a:t>তত্ত্বসমুহ</a:t>
            </a:r>
            <a:r>
              <a:rPr lang="en-US" sz="2800" dirty="0" smtClean="0"/>
              <a:t>, </a:t>
            </a:r>
            <a:r>
              <a:rPr lang="en-US" sz="2800" dirty="0" err="1" smtClean="0"/>
              <a:t>আর</a:t>
            </a:r>
            <a:r>
              <a:rPr lang="en-US" sz="2800" dirty="0" smtClean="0"/>
              <a:t> </a:t>
            </a:r>
            <a:r>
              <a:rPr lang="en-US" sz="2800" dirty="0" err="1" smtClean="0"/>
              <a:t>পতঞ্জলির</a:t>
            </a:r>
            <a:r>
              <a:rPr lang="en-US" sz="2800" dirty="0" smtClean="0"/>
              <a:t> </a:t>
            </a:r>
            <a:r>
              <a:rPr lang="en-US" sz="2800" dirty="0" err="1" smtClean="0"/>
              <a:t>যোগ</a:t>
            </a:r>
            <a:r>
              <a:rPr lang="en-US" sz="2800" dirty="0" smtClean="0"/>
              <a:t> </a:t>
            </a:r>
            <a:r>
              <a:rPr lang="en-US" sz="2800" dirty="0" err="1" smtClean="0"/>
              <a:t>দর্শনের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প্রধান</a:t>
            </a:r>
            <a:r>
              <a:rPr lang="en-US" sz="2800" dirty="0" smtClean="0"/>
              <a:t> </a:t>
            </a:r>
            <a:r>
              <a:rPr lang="en-US" sz="2800" dirty="0" err="1" smtClean="0"/>
              <a:t>আলোচ্য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বিষয়</a:t>
            </a:r>
            <a:r>
              <a:rPr lang="en-US" sz="2800" dirty="0" smtClean="0"/>
              <a:t> </a:t>
            </a:r>
            <a:r>
              <a:rPr lang="en-US" sz="2800" dirty="0" err="1" smtClean="0"/>
              <a:t>যোগ</a:t>
            </a:r>
            <a:r>
              <a:rPr lang="en-US" sz="2800" dirty="0" smtClean="0"/>
              <a:t>।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সাংখ্যদর্শন ও যোগদর্শন সমানতন্ত্র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207</TotalTime>
  <Words>371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ভারতীও দর্শন </vt:lpstr>
      <vt:lpstr>সাংখ্য দর্শন</vt:lpstr>
      <vt:lpstr>Slide 3</vt:lpstr>
      <vt:lpstr>সাংখ্য দর্শনের প্রতিষ্ঠাতা</vt:lpstr>
      <vt:lpstr>সাংখ্য দর্শনের অগ্রগতি</vt:lpstr>
      <vt:lpstr>সাংখ্য দর্শনের গ্রন্থসমুহ</vt:lpstr>
      <vt:lpstr>Slide 7</vt:lpstr>
      <vt:lpstr>'সাংখ্য' শব্দের অর্থ </vt:lpstr>
      <vt:lpstr>সাংখ্যদর্শন ও যোগদর্শন সমানতন্ত্র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ভারতীও দর্শন</dc:title>
  <dc:creator>user</dc:creator>
  <cp:lastModifiedBy>user</cp:lastModifiedBy>
  <cp:revision>26</cp:revision>
  <dcterms:created xsi:type="dcterms:W3CDTF">2022-04-17T05:49:22Z</dcterms:created>
  <dcterms:modified xsi:type="dcterms:W3CDTF">2022-04-17T12:47:11Z</dcterms:modified>
</cp:coreProperties>
</file>